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660" r:id="rId1"/>
  </p:sldMasterIdLst>
  <p:notesMasterIdLst>
    <p:notesMasterId r:id="rId7"/>
  </p:notesMasterIdLst>
  <p:sldIdLst>
    <p:sldId id="331" r:id="rId2"/>
    <p:sldId id="328" r:id="rId3"/>
    <p:sldId id="330" r:id="rId4"/>
    <p:sldId id="329" r:id="rId5"/>
    <p:sldId id="333" r:id="rId6"/>
  </p:sldIdLst>
  <p:sldSz cx="9144000" cy="6858000" type="screen4x3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YutakaYamada" initials="Y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00CC00"/>
    <a:srgbClr val="00FF00"/>
    <a:srgbClr val="FF9900"/>
    <a:srgbClr val="99FF99"/>
    <a:srgbClr val="0000FF"/>
    <a:srgbClr val="333399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中間スタイル 3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3" autoAdjust="0"/>
    <p:restoredTop sz="95378" autoAdjust="0"/>
  </p:normalViewPr>
  <p:slideViewPr>
    <p:cSldViewPr snapToGrid="0" snapToObjects="1">
      <p:cViewPr>
        <p:scale>
          <a:sx n="84" d="100"/>
          <a:sy n="84" d="100"/>
        </p:scale>
        <p:origin x="-966" y="2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6247" cy="496811"/>
          </a:xfrm>
          <a:prstGeom prst="rect">
            <a:avLst/>
          </a:prstGeom>
        </p:spPr>
        <p:txBody>
          <a:bodyPr vert="horz" lIns="92116" tIns="46058" rIns="92116" bIns="46058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49826" y="0"/>
            <a:ext cx="2946246" cy="496811"/>
          </a:xfrm>
          <a:prstGeom prst="rect">
            <a:avLst/>
          </a:prstGeom>
        </p:spPr>
        <p:txBody>
          <a:bodyPr vert="horz" lIns="92116" tIns="46058" rIns="92116" bIns="46058" rtlCol="0"/>
          <a:lstStyle>
            <a:lvl1pPr algn="r">
              <a:defRPr sz="1200"/>
            </a:lvl1pPr>
          </a:lstStyle>
          <a:p>
            <a:fld id="{4029CAA0-CB2C-403C-869B-AC01E7FC3D7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116" tIns="46058" rIns="92116" bIns="46058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9288" y="4715707"/>
            <a:ext cx="5439101" cy="4468101"/>
          </a:xfrm>
          <a:prstGeom prst="rect">
            <a:avLst/>
          </a:prstGeom>
        </p:spPr>
        <p:txBody>
          <a:bodyPr vert="horz" lIns="92116" tIns="46058" rIns="92116" bIns="46058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1" y="9429818"/>
            <a:ext cx="2946247" cy="496810"/>
          </a:xfrm>
          <a:prstGeom prst="rect">
            <a:avLst/>
          </a:prstGeom>
        </p:spPr>
        <p:txBody>
          <a:bodyPr vert="horz" lIns="92116" tIns="46058" rIns="92116" bIns="46058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49826" y="9429818"/>
            <a:ext cx="2946246" cy="496810"/>
          </a:xfrm>
          <a:prstGeom prst="rect">
            <a:avLst/>
          </a:prstGeom>
        </p:spPr>
        <p:txBody>
          <a:bodyPr vert="horz" lIns="92116" tIns="46058" rIns="92116" bIns="46058" rtlCol="0" anchor="b"/>
          <a:lstStyle>
            <a:lvl1pPr algn="r">
              <a:defRPr sz="1200"/>
            </a:lvl1pPr>
          </a:lstStyle>
          <a:p>
            <a:fld id="{4C7576F0-6FE5-4D37-98B0-B1EFF7BE16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2983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3CA6E0-726C-4B6D-8620-CC3E0CE6459F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8657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3CA6E0-726C-4B6D-8620-CC3E0CE6459F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865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3CA6E0-726C-4B6D-8620-CC3E0CE6459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8657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3CA6E0-726C-4B6D-8620-CC3E0CE6459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8657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3CA6E0-726C-4B6D-8620-CC3E0CE6459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8657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9144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17"/>
          <p:cNvSpPr>
            <a:spLocks noGrp="1" noChangeArrowheads="1"/>
          </p:cNvSpPr>
          <p:nvPr>
            <p:ph type="title"/>
          </p:nvPr>
        </p:nvSpPr>
        <p:spPr bwMode="auto">
          <a:xfrm>
            <a:off x="3659983" y="4058320"/>
            <a:ext cx="5484017" cy="5854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3200" b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3649893" y="5127762"/>
            <a:ext cx="5494108" cy="462307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  <a:latin typeface="Calibri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2508499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2328" y="232346"/>
            <a:ext cx="7336093" cy="9080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0" y="1282347"/>
            <a:ext cx="7308309" cy="5101676"/>
          </a:xfrm>
          <a:prstGeom prst="rect">
            <a:avLst/>
          </a:prstGeom>
        </p:spPr>
        <p:txBody>
          <a:bodyPr/>
          <a:lstStyle>
            <a:lvl1pPr>
              <a:buClr>
                <a:srgbClr val="7030A0"/>
              </a:buClr>
              <a:defRPr b="1">
                <a:solidFill>
                  <a:schemeClr val="bg2"/>
                </a:solidFill>
                <a:latin typeface="Calibri" pitchFamily="34" charset="0"/>
              </a:defRPr>
            </a:lvl1pPr>
            <a:lvl2pPr>
              <a:buClr>
                <a:srgbClr val="7030A0"/>
              </a:buClr>
              <a:defRPr b="1">
                <a:solidFill>
                  <a:schemeClr val="bg2"/>
                </a:solidFill>
                <a:latin typeface="Calibri" pitchFamily="34" charset="0"/>
              </a:defRPr>
            </a:lvl2pPr>
            <a:lvl3pPr>
              <a:buClr>
                <a:srgbClr val="7030A0"/>
              </a:buClr>
              <a:defRPr b="1">
                <a:solidFill>
                  <a:schemeClr val="bg2"/>
                </a:solidFill>
                <a:latin typeface="Calibri" pitchFamily="34" charset="0"/>
              </a:defRPr>
            </a:lvl3pPr>
            <a:lvl4pPr>
              <a:buClr>
                <a:srgbClr val="0099CC"/>
              </a:buClr>
              <a:buFont typeface="Wingdings" pitchFamily="2" charset="2"/>
              <a:buChar char="§"/>
              <a:defRPr b="1">
                <a:solidFill>
                  <a:schemeClr val="bg2"/>
                </a:solidFill>
                <a:latin typeface="Calibri" pitchFamily="34" charset="0"/>
              </a:defRPr>
            </a:lvl4pPr>
            <a:lvl5pPr>
              <a:buClr>
                <a:srgbClr val="0099CC"/>
              </a:buClr>
              <a:buSzPct val="70000"/>
              <a:buFont typeface="Wingdings" pitchFamily="2" charset="2"/>
              <a:buChar char="Ø"/>
              <a:defRPr sz="1800" b="1">
                <a:solidFill>
                  <a:schemeClr val="bg2"/>
                </a:solidFill>
                <a:latin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53685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4421" y="2660603"/>
            <a:ext cx="7322075" cy="605111"/>
          </a:xfrm>
          <a:prstGeom prst="rect">
            <a:avLst/>
          </a:prstGeom>
        </p:spPr>
        <p:txBody>
          <a:bodyPr anchor="t"/>
          <a:lstStyle>
            <a:lvl1pPr algn="l">
              <a:defRPr sz="32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4805" y="3678226"/>
            <a:ext cx="7311066" cy="40075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3008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0464" y="173831"/>
            <a:ext cx="7215754" cy="6469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92441" y="1069092"/>
            <a:ext cx="3223337" cy="1766637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buClr>
                <a:srgbClr val="7030A0"/>
              </a:buClr>
              <a:defRPr sz="2800"/>
            </a:lvl1pPr>
            <a:lvl2pPr>
              <a:buClr>
                <a:srgbClr val="7030A0"/>
              </a:buClr>
              <a:defRPr sz="2400"/>
            </a:lvl2pPr>
            <a:lvl3pPr>
              <a:buClr>
                <a:srgbClr val="7030A0"/>
              </a:buCl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31923" y="1069092"/>
            <a:ext cx="3223337" cy="1766637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buClr>
                <a:srgbClr val="7030A0"/>
              </a:buClr>
              <a:defRPr sz="2800"/>
            </a:lvl1pPr>
            <a:lvl2pPr>
              <a:buClr>
                <a:srgbClr val="7030A0"/>
              </a:buClr>
              <a:defRPr sz="2400"/>
            </a:lvl2pPr>
            <a:lvl3pPr>
              <a:buClr>
                <a:srgbClr val="7030A0"/>
              </a:buCl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44573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7688" y="371475"/>
            <a:ext cx="7216775" cy="9080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2026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0527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2731" y="266933"/>
            <a:ext cx="7337262" cy="585418"/>
          </a:xfrm>
          <a:prstGeom prst="rect">
            <a:avLst/>
          </a:prstGeom>
        </p:spPr>
        <p:txBody>
          <a:bodyPr anchor="b">
            <a:spAutoFit/>
          </a:bodyPr>
          <a:lstStyle>
            <a:lvl1pPr algn="l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68379" y="1002633"/>
            <a:ext cx="7231254" cy="53420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67757" y="6421244"/>
            <a:ext cx="7216111" cy="30841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991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C8D0A9-C91F-424E-84C9-29FD8493B3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9275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438275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17"/>
          <p:cNvSpPr>
            <a:spLocks noGrp="1" noChangeArrowheads="1"/>
          </p:cNvSpPr>
          <p:nvPr>
            <p:ph type="title"/>
          </p:nvPr>
        </p:nvSpPr>
        <p:spPr bwMode="auto">
          <a:xfrm>
            <a:off x="1676400" y="187325"/>
            <a:ext cx="7324725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5096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2"/>
          </a:solidFill>
          <a:latin typeface="Calibri" pitchFamily="34" charset="0"/>
          <a:ea typeface="ＭＳ Ｐゴシック" charset="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2"/>
          </a:solidFill>
          <a:latin typeface="Calibri" charset="0"/>
          <a:ea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2"/>
          </a:solidFill>
          <a:latin typeface="Calibri" charset="0"/>
          <a:ea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2"/>
          </a:solidFill>
          <a:latin typeface="Calibri" charset="0"/>
          <a:ea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2"/>
          </a:solidFill>
          <a:latin typeface="Calibri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500">
          <a:solidFill>
            <a:srgbClr val="003366"/>
          </a:solidFill>
          <a:latin typeface="Arial Black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500">
          <a:solidFill>
            <a:srgbClr val="003366"/>
          </a:solidFill>
          <a:latin typeface="Arial Black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500">
          <a:solidFill>
            <a:srgbClr val="003366"/>
          </a:solidFill>
          <a:latin typeface="Arial Black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500">
          <a:solidFill>
            <a:srgbClr val="003366"/>
          </a:solidFill>
          <a:latin typeface="Arial Black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99CC"/>
        </a:buClr>
        <a:buSzPct val="90000"/>
        <a:buFont typeface="Wingdings" charset="0"/>
        <a:buChar char="n"/>
        <a:defRPr kumimoji="1" sz="2800" b="1">
          <a:solidFill>
            <a:schemeClr val="bg2"/>
          </a:solidFill>
          <a:latin typeface="Calibri" pitchFamily="34" charset="0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99CC"/>
        </a:buClr>
        <a:buFont typeface="Wingdings" charset="0"/>
        <a:buChar char="l"/>
        <a:defRPr kumimoji="1" sz="2400" b="1">
          <a:solidFill>
            <a:schemeClr val="bg2"/>
          </a:solidFill>
          <a:latin typeface="Calibri" pitchFamily="34" charset="0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99CC"/>
        </a:buClr>
        <a:buFont typeface="Wingdings" charset="0"/>
        <a:buChar char="w"/>
        <a:defRPr kumimoji="1" sz="2000" b="1">
          <a:solidFill>
            <a:schemeClr val="bg2"/>
          </a:solidFill>
          <a:latin typeface="Calibri" pitchFamily="34" charset="0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FF9900"/>
        </a:buClr>
        <a:buFont typeface="Wingdings" charset="0"/>
        <a:defRPr kumimoji="1" sz="2000" b="1">
          <a:solidFill>
            <a:srgbClr val="017898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FF9900"/>
        </a:buClr>
        <a:buFont typeface="Wingdings" charset="0"/>
        <a:buChar char=""/>
        <a:defRPr kumimoji="1" sz="2000" b="1">
          <a:solidFill>
            <a:srgbClr val="017898"/>
          </a:solidFill>
          <a:latin typeface="+mn-lt"/>
          <a:ea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"/>
        <a:defRPr kumimoji="1" sz="2000" b="1">
          <a:solidFill>
            <a:srgbClr val="017898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"/>
        <a:defRPr kumimoji="1" sz="2000" b="1">
          <a:solidFill>
            <a:srgbClr val="017898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"/>
        <a:defRPr kumimoji="1" sz="2000" b="1">
          <a:solidFill>
            <a:srgbClr val="017898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"/>
        <a:defRPr kumimoji="1" sz="2000" b="1">
          <a:solidFill>
            <a:srgbClr val="017898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D0A9-C91F-424E-84C9-29FD8493B3AC}" type="slidenum">
              <a:rPr kumimoji="1" lang="ja-JP" altLang="en-US" smtClean="0"/>
              <a:t>1</a:t>
            </a:fld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-27710" y="-4917"/>
            <a:ext cx="91440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ja-JP" sz="2800" b="1" dirty="0" smtClean="0">
                <a:solidFill>
                  <a:schemeClr val="bg2"/>
                </a:solidFill>
              </a:rPr>
              <a:t>Report on </a:t>
            </a:r>
            <a:r>
              <a:rPr lang="en-US" altLang="ja-JP" sz="2800" b="1" dirty="0" smtClean="0">
                <a:solidFill>
                  <a:schemeClr val="bg2"/>
                </a:solidFill>
              </a:rPr>
              <a:t>last </a:t>
            </a:r>
            <a:r>
              <a:rPr lang="en-US" altLang="ja-JP" sz="2800" b="1" dirty="0" err="1" smtClean="0">
                <a:solidFill>
                  <a:schemeClr val="bg2"/>
                </a:solidFill>
              </a:rPr>
              <a:t>Exco</a:t>
            </a:r>
            <a:r>
              <a:rPr lang="en-US" altLang="ja-JP" sz="2800" b="1" dirty="0" smtClean="0">
                <a:solidFill>
                  <a:schemeClr val="bg2"/>
                </a:solidFill>
              </a:rPr>
              <a:t> in Japan (1)</a:t>
            </a:r>
            <a:endParaRPr lang="ja-JP" altLang="ja-JP" sz="2800" b="1" dirty="0">
              <a:solidFill>
                <a:schemeClr val="bg2"/>
              </a:solidFill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540079" y="4298901"/>
            <a:ext cx="4550788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solidFill>
                  <a:schemeClr val="bg2"/>
                </a:solidFill>
              </a:rPr>
              <a:t>Typical example: New EU project of SFCL</a:t>
            </a:r>
            <a:endParaRPr kumimoji="1" lang="ja-JP" altLang="en-US" dirty="0">
              <a:solidFill>
                <a:schemeClr val="bg2"/>
              </a:solidFill>
            </a:endParaRPr>
          </a:p>
        </p:txBody>
      </p:sp>
      <p:sp>
        <p:nvSpPr>
          <p:cNvPr id="17" name="正方形/長方形 16"/>
          <p:cNvSpPr/>
          <p:nvPr/>
        </p:nvSpPr>
        <p:spPr>
          <a:xfrm>
            <a:off x="165784" y="524542"/>
            <a:ext cx="646511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bg2"/>
                </a:solidFill>
              </a:rPr>
              <a:t>Place: NEDO, Kawasaki, Japan, Date: July 3 -5, 2017</a:t>
            </a:r>
            <a:endParaRPr lang="ja-JP" altLang="en-US" dirty="0">
              <a:solidFill>
                <a:schemeClr val="bg2"/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7548599" y="-4917"/>
            <a:ext cx="1595401" cy="57708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050" dirty="0" err="1" smtClean="0">
                <a:solidFill>
                  <a:schemeClr val="bg2"/>
                </a:solidFill>
              </a:rPr>
              <a:t>Exco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 at EUCAS2017, </a:t>
            </a:r>
            <a:r>
              <a:rPr kumimoji="1" lang="en-US" altLang="ja-JP" sz="1050" dirty="0" err="1" smtClean="0">
                <a:solidFill>
                  <a:schemeClr val="bg2"/>
                </a:solidFill>
              </a:rPr>
              <a:t>Geneve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, Sept. 20</a:t>
            </a:r>
          </a:p>
          <a:p>
            <a:endParaRPr kumimoji="1" lang="ja-JP" altLang="en-US" sz="1050" dirty="0">
              <a:solidFill>
                <a:schemeClr val="bg2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84" y="954745"/>
            <a:ext cx="2864906" cy="2154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正方形/長方形 22"/>
          <p:cNvSpPr/>
          <p:nvPr/>
        </p:nvSpPr>
        <p:spPr>
          <a:xfrm>
            <a:off x="217320" y="3910524"/>
            <a:ext cx="553803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bg2"/>
                </a:solidFill>
              </a:rPr>
              <a:t>HTS Activity of member countries and discussion</a:t>
            </a:r>
            <a:endParaRPr lang="ja-JP" altLang="en-US" dirty="0">
              <a:solidFill>
                <a:schemeClr val="bg2"/>
              </a:solidFill>
            </a:endParaRPr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3997072" y="4800013"/>
            <a:ext cx="1436746" cy="64633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200" dirty="0" smtClean="0">
                <a:solidFill>
                  <a:schemeClr val="bg2"/>
                </a:solidFill>
              </a:rPr>
              <a:t>Guest presenter </a:t>
            </a:r>
            <a:r>
              <a:rPr kumimoji="1" lang="en-US" altLang="ja-JP" sz="1200" dirty="0" smtClean="0">
                <a:solidFill>
                  <a:schemeClr val="bg2"/>
                </a:solidFill>
              </a:rPr>
              <a:t>NEXANS, Jean-</a:t>
            </a:r>
            <a:r>
              <a:rPr kumimoji="1" lang="en-US" altLang="ja-JP" sz="1200" dirty="0" err="1" smtClean="0">
                <a:solidFill>
                  <a:schemeClr val="bg2"/>
                </a:solidFill>
              </a:rPr>
              <a:t>Maxime.Saugrain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pic>
        <p:nvPicPr>
          <p:cNvPr id="1034" name="Picture 10" descr="D:\IEA NEDO川崎\170704_IEA HTS ExCo_OpenSession (21)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8712" y="4431283"/>
            <a:ext cx="3435288" cy="229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正方形/長方形 24"/>
          <p:cNvSpPr/>
          <p:nvPr/>
        </p:nvSpPr>
        <p:spPr>
          <a:xfrm>
            <a:off x="5809240" y="3605166"/>
            <a:ext cx="3278226" cy="738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sz="1400" dirty="0" smtClean="0">
                <a:solidFill>
                  <a:schemeClr val="bg2"/>
                </a:solidFill>
              </a:rPr>
              <a:t>This time the meeting focused on </a:t>
            </a:r>
            <a:r>
              <a:rPr lang="en-US" altLang="ja-JP" sz="1400" dirty="0">
                <a:solidFill>
                  <a:schemeClr val="bg2"/>
                </a:solidFill>
              </a:rPr>
              <a:t>Japanese (Host) </a:t>
            </a:r>
            <a:r>
              <a:rPr lang="en-US" altLang="ja-JP" sz="1400" dirty="0" smtClean="0">
                <a:solidFill>
                  <a:schemeClr val="bg2"/>
                </a:solidFill>
              </a:rPr>
              <a:t>activity </a:t>
            </a:r>
            <a:r>
              <a:rPr lang="en-US" altLang="ja-JP" sz="1400" dirty="0" smtClean="0">
                <a:solidFill>
                  <a:schemeClr val="bg2"/>
                </a:solidFill>
              </a:rPr>
              <a:t>and </a:t>
            </a:r>
            <a:r>
              <a:rPr lang="en-US" altLang="ja-JP" sz="1400" dirty="0" smtClean="0">
                <a:solidFill>
                  <a:schemeClr val="bg2"/>
                </a:solidFill>
              </a:rPr>
              <a:t>the HTS commercialization.</a:t>
            </a:r>
            <a:endParaRPr lang="ja-JP" altLang="en-US" sz="1400" dirty="0">
              <a:solidFill>
                <a:schemeClr val="bg2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79" y="4677233"/>
            <a:ext cx="2899569" cy="2127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7968" y="5446344"/>
            <a:ext cx="1894114" cy="1344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正方形/長方形 21"/>
          <p:cNvSpPr/>
          <p:nvPr/>
        </p:nvSpPr>
        <p:spPr>
          <a:xfrm>
            <a:off x="263769" y="3099675"/>
            <a:ext cx="2766921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ja-JP" sz="1400" dirty="0" smtClean="0">
                <a:solidFill>
                  <a:schemeClr val="bg2"/>
                </a:solidFill>
              </a:rPr>
              <a:t>NEDO HQ (Kawasaki, Japan)</a:t>
            </a:r>
            <a:endParaRPr lang="ja-JP" altLang="en-US" sz="1400" dirty="0">
              <a:solidFill>
                <a:schemeClr val="bg2"/>
              </a:solidFill>
            </a:endParaRPr>
          </a:p>
        </p:txBody>
      </p:sp>
      <p:grpSp>
        <p:nvGrpSpPr>
          <p:cNvPr id="18" name="グループ化 17"/>
          <p:cNvGrpSpPr/>
          <p:nvPr/>
        </p:nvGrpSpPr>
        <p:grpSpPr>
          <a:xfrm>
            <a:off x="3488260" y="893874"/>
            <a:ext cx="5401562" cy="2378530"/>
            <a:chOff x="2367099" y="794791"/>
            <a:chExt cx="6398640" cy="3148012"/>
          </a:xfrm>
        </p:grpSpPr>
        <p:pic>
          <p:nvPicPr>
            <p:cNvPr id="19" name="Picture 5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7099" y="794791"/>
              <a:ext cx="6369092" cy="31480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テキスト ボックス 19"/>
            <p:cNvSpPr txBox="1"/>
            <p:nvPr/>
          </p:nvSpPr>
          <p:spPr>
            <a:xfrm>
              <a:off x="7358449" y="2423068"/>
              <a:ext cx="1377742" cy="488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/>
                  </a:solidFill>
                </a:rPr>
                <a:t>Kawasaki</a:t>
              </a:r>
              <a:endParaRPr kumimoji="1" lang="ja-JP" altLang="en-US" dirty="0">
                <a:solidFill>
                  <a:schemeClr val="bg2"/>
                </a:solidFill>
              </a:endParaRPr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7548599" y="1564273"/>
              <a:ext cx="12171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/>
                  </a:solidFill>
                </a:rPr>
                <a:t>Tokyo</a:t>
              </a:r>
              <a:endParaRPr kumimoji="1" lang="ja-JP" altLang="en-US" dirty="0">
                <a:solidFill>
                  <a:schemeClr val="bg2"/>
                </a:solidFill>
              </a:endParaRPr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2603671" y="3368386"/>
              <a:ext cx="12171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/>
                  </a:solidFill>
                </a:rPr>
                <a:t>Mt. Fuji</a:t>
              </a:r>
              <a:endParaRPr kumimoji="1" lang="ja-JP" altLang="en-US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984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D0A9-C91F-424E-84C9-29FD8493B3AC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0" y="-4917"/>
            <a:ext cx="91440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ja-JP" sz="2800" b="1" dirty="0">
                <a:solidFill>
                  <a:schemeClr val="bg2"/>
                </a:solidFill>
              </a:rPr>
              <a:t>Report on </a:t>
            </a:r>
            <a:r>
              <a:rPr lang="en-US" altLang="ja-JP" sz="2800" b="1" dirty="0" smtClean="0">
                <a:solidFill>
                  <a:schemeClr val="bg2"/>
                </a:solidFill>
              </a:rPr>
              <a:t>last </a:t>
            </a:r>
            <a:r>
              <a:rPr lang="en-US" altLang="ja-JP" sz="2800" b="1" dirty="0" err="1">
                <a:solidFill>
                  <a:schemeClr val="bg2"/>
                </a:solidFill>
              </a:rPr>
              <a:t>Exco</a:t>
            </a:r>
            <a:r>
              <a:rPr lang="en-US" altLang="ja-JP" sz="2800" b="1" dirty="0">
                <a:solidFill>
                  <a:schemeClr val="bg2"/>
                </a:solidFill>
              </a:rPr>
              <a:t> in Japan </a:t>
            </a:r>
            <a:r>
              <a:rPr lang="en-US" altLang="ja-JP" sz="2800" b="1" dirty="0" smtClean="0">
                <a:solidFill>
                  <a:schemeClr val="bg2"/>
                </a:solidFill>
              </a:rPr>
              <a:t>(2)</a:t>
            </a:r>
            <a:endParaRPr lang="ja-JP" altLang="ja-JP" sz="2800" b="1" dirty="0">
              <a:solidFill>
                <a:schemeClr val="bg2"/>
              </a:solidFill>
            </a:endParaRPr>
          </a:p>
        </p:txBody>
      </p:sp>
      <p:sp>
        <p:nvSpPr>
          <p:cNvPr id="23" name="正方形/長方形 22"/>
          <p:cNvSpPr/>
          <p:nvPr/>
        </p:nvSpPr>
        <p:spPr>
          <a:xfrm>
            <a:off x="-64370" y="3156664"/>
            <a:ext cx="851749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bg2"/>
                </a:solidFill>
              </a:rPr>
              <a:t>Round Table Discussion for HTS Cable commercialization</a:t>
            </a:r>
            <a:endParaRPr lang="ja-JP" altLang="en-US" dirty="0">
              <a:solidFill>
                <a:schemeClr val="bg2"/>
              </a:solidFill>
            </a:endParaRPr>
          </a:p>
        </p:txBody>
      </p:sp>
      <p:sp>
        <p:nvSpPr>
          <p:cNvPr id="25" name="正方形/長方形 24"/>
          <p:cNvSpPr/>
          <p:nvPr/>
        </p:nvSpPr>
        <p:spPr>
          <a:xfrm>
            <a:off x="3177158" y="928688"/>
            <a:ext cx="321934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400" dirty="0" smtClean="0">
                <a:solidFill>
                  <a:schemeClr val="bg2"/>
                </a:solidFill>
              </a:rPr>
              <a:t>NEDO HTS national project</a:t>
            </a:r>
          </a:p>
          <a:p>
            <a:r>
              <a:rPr lang="en-US" altLang="ja-JP" sz="1400" dirty="0" smtClean="0">
                <a:solidFill>
                  <a:schemeClr val="bg2"/>
                </a:solidFill>
              </a:rPr>
              <a:t>SEI (Cable)</a:t>
            </a:r>
          </a:p>
          <a:p>
            <a:r>
              <a:rPr lang="en-US" altLang="ja-JP" sz="1400" dirty="0" smtClean="0">
                <a:solidFill>
                  <a:schemeClr val="bg2"/>
                </a:solidFill>
              </a:rPr>
              <a:t>Railway Tech. Research Inst. (cable)</a:t>
            </a:r>
          </a:p>
          <a:p>
            <a:r>
              <a:rPr lang="en-US" altLang="ja-JP" sz="1400" dirty="0" smtClean="0">
                <a:solidFill>
                  <a:schemeClr val="bg2"/>
                </a:solidFill>
              </a:rPr>
              <a:t>Mitsubishi Electric(MRI)</a:t>
            </a:r>
          </a:p>
          <a:p>
            <a:r>
              <a:rPr lang="en-US" altLang="ja-JP" sz="1400" dirty="0" smtClean="0">
                <a:solidFill>
                  <a:schemeClr val="bg2"/>
                </a:solidFill>
              </a:rPr>
              <a:t>Fujikura (Wire)</a:t>
            </a:r>
          </a:p>
          <a:p>
            <a:r>
              <a:rPr lang="en-US" altLang="ja-JP" sz="1400" dirty="0" smtClean="0">
                <a:solidFill>
                  <a:schemeClr val="bg2"/>
                </a:solidFill>
              </a:rPr>
              <a:t>Taiyo Nippon Sanso (</a:t>
            </a:r>
            <a:r>
              <a:rPr lang="en-US" altLang="ja-JP" sz="1400" dirty="0" err="1" smtClean="0">
                <a:solidFill>
                  <a:schemeClr val="bg2"/>
                </a:solidFill>
              </a:rPr>
              <a:t>TurboBrayton</a:t>
            </a:r>
            <a:r>
              <a:rPr lang="en-US" altLang="ja-JP" sz="1400" dirty="0" smtClean="0">
                <a:solidFill>
                  <a:schemeClr val="bg2"/>
                </a:solidFill>
              </a:rPr>
              <a:t>)</a:t>
            </a:r>
            <a:endParaRPr lang="ja-JP" altLang="en-US" sz="1400" dirty="0">
              <a:solidFill>
                <a:schemeClr val="bg2"/>
              </a:solidFill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0" y="518303"/>
            <a:ext cx="262838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bg2"/>
                </a:solidFill>
              </a:rPr>
              <a:t>Japanese Activity</a:t>
            </a:r>
            <a:endParaRPr lang="ja-JP" altLang="en-US" dirty="0">
              <a:solidFill>
                <a:schemeClr val="bg2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3940" y="887635"/>
            <a:ext cx="3241098" cy="2143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715" y="4902717"/>
            <a:ext cx="2970225" cy="1777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4370" y="3525996"/>
            <a:ext cx="3613528" cy="2112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545" y="3693679"/>
            <a:ext cx="1296910" cy="976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413" y="3747139"/>
            <a:ext cx="1320404" cy="922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907" y="3693679"/>
            <a:ext cx="1523616" cy="104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715" y="540451"/>
            <a:ext cx="3000096" cy="2230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正方形/長方形 20"/>
          <p:cNvSpPr/>
          <p:nvPr/>
        </p:nvSpPr>
        <p:spPr>
          <a:xfrm>
            <a:off x="3635783" y="4902717"/>
            <a:ext cx="321934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400" dirty="0" smtClean="0">
                <a:solidFill>
                  <a:schemeClr val="bg2"/>
                </a:solidFill>
              </a:rPr>
              <a:t>Discussion:</a:t>
            </a:r>
          </a:p>
          <a:p>
            <a:r>
              <a:rPr lang="en-US" altLang="ja-JP" sz="1400" dirty="0" smtClean="0">
                <a:solidFill>
                  <a:schemeClr val="bg2"/>
                </a:solidFill>
              </a:rPr>
              <a:t>/Effect of HTS  Cable</a:t>
            </a:r>
            <a:br>
              <a:rPr lang="en-US" altLang="ja-JP" sz="1400" dirty="0" smtClean="0">
                <a:solidFill>
                  <a:schemeClr val="bg2"/>
                </a:solidFill>
              </a:rPr>
            </a:br>
            <a:r>
              <a:rPr lang="en-US" altLang="ja-JP" sz="1400" dirty="0" smtClean="0">
                <a:solidFill>
                  <a:schemeClr val="bg2"/>
                </a:solidFill>
              </a:rPr>
              <a:t>/Issues for commercialization</a:t>
            </a:r>
          </a:p>
          <a:p>
            <a:r>
              <a:rPr lang="en-US" altLang="ja-JP" sz="1400" dirty="0">
                <a:solidFill>
                  <a:schemeClr val="bg2"/>
                </a:solidFill>
              </a:rPr>
              <a:t> </a:t>
            </a:r>
            <a:r>
              <a:rPr lang="en-US" altLang="ja-JP" sz="1400" dirty="0" smtClean="0">
                <a:solidFill>
                  <a:schemeClr val="bg2"/>
                </a:solidFill>
              </a:rPr>
              <a:t> Economics</a:t>
            </a:r>
            <a:br>
              <a:rPr lang="en-US" altLang="ja-JP" sz="1400" dirty="0" smtClean="0">
                <a:solidFill>
                  <a:schemeClr val="bg2"/>
                </a:solidFill>
              </a:rPr>
            </a:br>
            <a:r>
              <a:rPr lang="en-US" altLang="ja-JP" sz="1400" dirty="0" smtClean="0">
                <a:solidFill>
                  <a:schemeClr val="bg2"/>
                </a:solidFill>
              </a:rPr>
              <a:t>     (Costs of </a:t>
            </a:r>
            <a:r>
              <a:rPr lang="en-US" altLang="ja-JP" sz="1400" dirty="0" err="1" smtClean="0">
                <a:solidFill>
                  <a:schemeClr val="bg2"/>
                </a:solidFill>
              </a:rPr>
              <a:t>wie</a:t>
            </a:r>
            <a:r>
              <a:rPr lang="en-US" altLang="ja-JP" sz="1400" dirty="0" smtClean="0">
                <a:solidFill>
                  <a:schemeClr val="bg2"/>
                </a:solidFill>
              </a:rPr>
              <a:t>, cooling sys.)</a:t>
            </a:r>
          </a:p>
          <a:p>
            <a:r>
              <a:rPr lang="en-US" altLang="ja-JP" sz="1400" dirty="0">
                <a:solidFill>
                  <a:schemeClr val="bg2"/>
                </a:solidFill>
              </a:rPr>
              <a:t> </a:t>
            </a:r>
            <a:r>
              <a:rPr lang="en-US" altLang="ja-JP" sz="1400" dirty="0" smtClean="0">
                <a:solidFill>
                  <a:schemeClr val="bg2"/>
                </a:solidFill>
              </a:rPr>
              <a:t> Reliability</a:t>
            </a:r>
          </a:p>
          <a:p>
            <a:r>
              <a:rPr lang="en-US" altLang="ja-JP" sz="1400" dirty="0">
                <a:solidFill>
                  <a:schemeClr val="bg2"/>
                </a:solidFill>
              </a:rPr>
              <a:t> </a:t>
            </a:r>
            <a:r>
              <a:rPr lang="en-US" altLang="ja-JP" sz="1400" dirty="0" smtClean="0">
                <a:solidFill>
                  <a:schemeClr val="bg2"/>
                </a:solidFill>
              </a:rPr>
              <a:t> Standardization</a:t>
            </a:r>
            <a:br>
              <a:rPr lang="en-US" altLang="ja-JP" sz="1400" dirty="0" smtClean="0">
                <a:solidFill>
                  <a:schemeClr val="bg2"/>
                </a:solidFill>
              </a:rPr>
            </a:br>
            <a:r>
              <a:rPr lang="en-US" altLang="ja-JP" sz="1400" dirty="0" smtClean="0">
                <a:solidFill>
                  <a:schemeClr val="bg2"/>
                </a:solidFill>
              </a:rPr>
              <a:t>   and so on.</a:t>
            </a:r>
          </a:p>
          <a:p>
            <a:r>
              <a:rPr lang="en-US" altLang="ja-JP" sz="1400" dirty="0">
                <a:solidFill>
                  <a:schemeClr val="bg2"/>
                </a:solidFill>
              </a:rPr>
              <a:t> </a:t>
            </a:r>
            <a:r>
              <a:rPr lang="en-US" altLang="ja-JP" sz="1400" dirty="0" smtClean="0">
                <a:solidFill>
                  <a:schemeClr val="bg2"/>
                </a:solidFill>
              </a:rPr>
              <a:t> </a:t>
            </a:r>
            <a:endParaRPr lang="ja-JP" altLang="en-US" sz="1400" dirty="0">
              <a:solidFill>
                <a:schemeClr val="bg2"/>
              </a:solidFill>
            </a:endParaRPr>
          </a:p>
        </p:txBody>
      </p:sp>
      <p:sp>
        <p:nvSpPr>
          <p:cNvPr id="22" name="正方形/長方形 21"/>
          <p:cNvSpPr/>
          <p:nvPr/>
        </p:nvSpPr>
        <p:spPr>
          <a:xfrm>
            <a:off x="4138499" y="3454935"/>
            <a:ext cx="42573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400" dirty="0" smtClean="0">
                <a:solidFill>
                  <a:schemeClr val="bg2"/>
                </a:solidFill>
              </a:rPr>
              <a:t>Merit of the HTS power cable conducted now</a:t>
            </a:r>
          </a:p>
          <a:p>
            <a:r>
              <a:rPr lang="en-US" altLang="ja-JP" sz="1400" dirty="0">
                <a:solidFill>
                  <a:schemeClr val="bg2"/>
                </a:solidFill>
              </a:rPr>
              <a:t> </a:t>
            </a:r>
            <a:r>
              <a:rPr lang="en-US" altLang="ja-JP" sz="1400" dirty="0" smtClean="0">
                <a:solidFill>
                  <a:schemeClr val="bg2"/>
                </a:solidFill>
              </a:rPr>
              <a:t> </a:t>
            </a:r>
            <a:endParaRPr lang="ja-JP" altLang="en-US" sz="1400" dirty="0">
              <a:solidFill>
                <a:schemeClr val="bg2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548599" y="-4917"/>
            <a:ext cx="1595401" cy="57708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050" dirty="0" err="1" smtClean="0">
                <a:solidFill>
                  <a:schemeClr val="bg2"/>
                </a:solidFill>
              </a:rPr>
              <a:t>Exco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 at EUCAS2017, </a:t>
            </a:r>
            <a:r>
              <a:rPr kumimoji="1" lang="en-US" altLang="ja-JP" sz="1050" dirty="0" err="1" smtClean="0">
                <a:solidFill>
                  <a:schemeClr val="bg2"/>
                </a:solidFill>
              </a:rPr>
              <a:t>Geneve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, Sept. 20</a:t>
            </a:r>
          </a:p>
          <a:p>
            <a:endParaRPr kumimoji="1" lang="ja-JP" altLang="en-US" sz="105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561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D0A9-C91F-424E-84C9-29FD8493B3AC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0" y="-4917"/>
            <a:ext cx="91440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ja-JP" sz="2800" b="1" dirty="0" smtClean="0">
                <a:solidFill>
                  <a:schemeClr val="bg2"/>
                </a:solidFill>
              </a:rPr>
              <a:t>Report </a:t>
            </a:r>
            <a:r>
              <a:rPr lang="en-US" altLang="ja-JP" sz="2800" b="1" dirty="0">
                <a:solidFill>
                  <a:schemeClr val="bg2"/>
                </a:solidFill>
              </a:rPr>
              <a:t>on </a:t>
            </a:r>
            <a:r>
              <a:rPr lang="en-US" altLang="ja-JP" sz="2800" b="1" dirty="0" smtClean="0">
                <a:solidFill>
                  <a:schemeClr val="bg2"/>
                </a:solidFill>
              </a:rPr>
              <a:t>last </a:t>
            </a:r>
            <a:r>
              <a:rPr lang="en-US" altLang="ja-JP" sz="2800" b="1" dirty="0" err="1" smtClean="0">
                <a:solidFill>
                  <a:schemeClr val="bg2"/>
                </a:solidFill>
              </a:rPr>
              <a:t>Exco</a:t>
            </a:r>
            <a:r>
              <a:rPr lang="en-US" altLang="ja-JP" sz="2800" b="1" dirty="0" smtClean="0">
                <a:solidFill>
                  <a:schemeClr val="bg2"/>
                </a:solidFill>
              </a:rPr>
              <a:t> (3): </a:t>
            </a:r>
            <a:r>
              <a:rPr lang="en-US" altLang="ja-JP" sz="2800" b="1" dirty="0" smtClean="0">
                <a:solidFill>
                  <a:schemeClr val="bg2"/>
                </a:solidFill>
              </a:rPr>
              <a:t>Extra data, Banquet</a:t>
            </a:r>
            <a:endParaRPr lang="ja-JP" altLang="ja-JP" sz="2800" b="1" dirty="0">
              <a:solidFill>
                <a:schemeClr val="bg2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118571" y="1429753"/>
            <a:ext cx="3703344" cy="2098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331" y="4398662"/>
            <a:ext cx="4307108" cy="2099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798844" y="1467316"/>
            <a:ext cx="3812188" cy="1914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9" descr="D:\IEA NEDO川崎\170704_IEA HTS ExCo_Banquet (36)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331" y="639720"/>
            <a:ext cx="4881052" cy="3660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/>
          <p:cNvSpPr txBox="1"/>
          <p:nvPr/>
        </p:nvSpPr>
        <p:spPr>
          <a:xfrm>
            <a:off x="2979637" y="642990"/>
            <a:ext cx="3184725" cy="415498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050" dirty="0" smtClean="0">
                <a:solidFill>
                  <a:schemeClr val="bg2"/>
                </a:solidFill>
              </a:rPr>
              <a:t>2</a:t>
            </a:r>
            <a:r>
              <a:rPr kumimoji="1" lang="en-US" altLang="ja-JP" sz="1050" baseline="30000" dirty="0" smtClean="0">
                <a:solidFill>
                  <a:schemeClr val="bg2"/>
                </a:solidFill>
              </a:rPr>
              <a:t>nd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 day Official Banquet at 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Nikko 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Kawasaki 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Hotel</a:t>
            </a:r>
            <a:br>
              <a:rPr kumimoji="1" lang="en-US" altLang="ja-JP" sz="1050" dirty="0" smtClean="0">
                <a:solidFill>
                  <a:schemeClr val="bg2"/>
                </a:solidFill>
              </a:rPr>
            </a:br>
            <a:r>
              <a:rPr kumimoji="1" lang="en-US" altLang="ja-JP" sz="1050" dirty="0" smtClean="0">
                <a:solidFill>
                  <a:schemeClr val="bg2"/>
                </a:solidFill>
              </a:rPr>
              <a:t>with </a:t>
            </a:r>
            <a:r>
              <a:rPr kumimoji="1" lang="en-US" altLang="ja-JP" sz="1050" dirty="0" err="1" smtClean="0">
                <a:solidFill>
                  <a:schemeClr val="bg2"/>
                </a:solidFill>
              </a:rPr>
              <a:t>Exco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, NEDO, and Presenters </a:t>
            </a:r>
            <a:endParaRPr kumimoji="1" lang="ja-JP" altLang="en-US" sz="1050" dirty="0">
              <a:solidFill>
                <a:schemeClr val="bg2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091399" y="667374"/>
            <a:ext cx="1595401" cy="253916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050" dirty="0" smtClean="0">
                <a:solidFill>
                  <a:schemeClr val="bg2"/>
                </a:solidFill>
              </a:rPr>
              <a:t>Luciano, Greeting</a:t>
            </a:r>
            <a:endParaRPr kumimoji="1" lang="ja-JP" altLang="en-US" sz="1050" dirty="0">
              <a:solidFill>
                <a:schemeClr val="bg2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09549" y="616928"/>
            <a:ext cx="1595401" cy="415498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050" dirty="0" smtClean="0">
                <a:solidFill>
                  <a:schemeClr val="bg2"/>
                </a:solidFill>
              </a:rPr>
              <a:t>Host NEDO Director</a:t>
            </a:r>
          </a:p>
          <a:p>
            <a:r>
              <a:rPr kumimoji="1" lang="en-US" altLang="ja-JP" sz="1050" dirty="0" smtClean="0">
                <a:solidFill>
                  <a:schemeClr val="bg2"/>
                </a:solidFill>
              </a:rPr>
              <a:t>Watanabe-san</a:t>
            </a:r>
            <a:endParaRPr kumimoji="1" lang="ja-JP" altLang="en-US" sz="1050" dirty="0">
              <a:solidFill>
                <a:schemeClr val="bg2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064331" y="6467559"/>
            <a:ext cx="3507455" cy="415498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050" dirty="0" smtClean="0">
                <a:solidFill>
                  <a:schemeClr val="bg2"/>
                </a:solidFill>
              </a:rPr>
              <a:t>1</a:t>
            </a:r>
            <a:r>
              <a:rPr kumimoji="1" lang="en-US" altLang="ja-JP" sz="1050" baseline="30000" dirty="0" smtClean="0">
                <a:solidFill>
                  <a:schemeClr val="bg2"/>
                </a:solidFill>
              </a:rPr>
              <a:t>st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 day Dinner with members at Typical  Japanese Restaurant.</a:t>
            </a:r>
            <a:endParaRPr kumimoji="1" lang="ja-JP" altLang="en-US" sz="1050" dirty="0">
              <a:solidFill>
                <a:schemeClr val="bg2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693152" y="-4917"/>
            <a:ext cx="1450848" cy="57708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050" dirty="0" err="1" smtClean="0">
                <a:solidFill>
                  <a:schemeClr val="bg2"/>
                </a:solidFill>
              </a:rPr>
              <a:t>Exco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 at EUCAS2017, </a:t>
            </a:r>
            <a:r>
              <a:rPr kumimoji="1" lang="en-US" altLang="ja-JP" sz="1050" dirty="0" err="1" smtClean="0">
                <a:solidFill>
                  <a:schemeClr val="bg2"/>
                </a:solidFill>
              </a:rPr>
              <a:t>Geneve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, Sept. 20</a:t>
            </a:r>
          </a:p>
          <a:p>
            <a:endParaRPr kumimoji="1" lang="ja-JP" altLang="en-US" sz="105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84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D0A9-C91F-424E-84C9-29FD8493B3AC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0" y="-4917"/>
            <a:ext cx="91440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ja-JP" sz="2800" b="1" dirty="0" smtClean="0">
                <a:solidFill>
                  <a:schemeClr val="bg2"/>
                </a:solidFill>
              </a:rPr>
              <a:t>HTS-News and Trend (Journal)</a:t>
            </a:r>
            <a:endParaRPr lang="ja-JP" altLang="ja-JP" sz="2800" b="1" dirty="0">
              <a:solidFill>
                <a:schemeClr val="bg2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1343891" y="2436420"/>
            <a:ext cx="4583122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solidFill>
                  <a:schemeClr val="bg2"/>
                </a:solidFill>
              </a:rPr>
              <a:t>Quarterly issued </a:t>
            </a:r>
            <a:r>
              <a:rPr kumimoji="1" lang="en-US" altLang="ja-JP" sz="1200" dirty="0" smtClean="0">
                <a:solidFill>
                  <a:schemeClr val="bg2"/>
                </a:solidFill>
              </a:rPr>
              <a:t>(Spring, Summer, Fall, Winter).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6089161" y="588016"/>
            <a:ext cx="2918876" cy="738664"/>
          </a:xfrm>
          <a:prstGeom prst="rect">
            <a:avLst/>
          </a:prstGeom>
          <a:solidFill>
            <a:schemeClr val="accent3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>
                <a:solidFill>
                  <a:schemeClr val="bg2"/>
                </a:solidFill>
              </a:rPr>
              <a:t>Latest Article</a:t>
            </a:r>
          </a:p>
          <a:p>
            <a:r>
              <a:rPr kumimoji="1" lang="en-US" altLang="ja-JP" sz="1400" dirty="0" smtClean="0">
                <a:solidFill>
                  <a:schemeClr val="bg2"/>
                </a:solidFill>
              </a:rPr>
              <a:t>-TCP cooperation</a:t>
            </a:r>
            <a:r>
              <a:rPr kumimoji="1" lang="ja-JP" altLang="en-US" sz="1400" dirty="0" smtClean="0">
                <a:solidFill>
                  <a:schemeClr val="bg2"/>
                </a:solidFill>
              </a:rPr>
              <a:t>　</a:t>
            </a:r>
            <a:r>
              <a:rPr kumimoji="1" lang="en-US" altLang="ja-JP" sz="1400" dirty="0" smtClean="0">
                <a:solidFill>
                  <a:schemeClr val="bg2"/>
                </a:solidFill>
              </a:rPr>
              <a:t>at </a:t>
            </a:r>
            <a:r>
              <a:rPr kumimoji="1" lang="en-US" altLang="ja-JP" sz="1400" dirty="0" err="1" smtClean="0">
                <a:solidFill>
                  <a:schemeClr val="bg2"/>
                </a:solidFill>
              </a:rPr>
              <a:t>Exco</a:t>
            </a:r>
            <a:r>
              <a:rPr kumimoji="1" lang="en-US" altLang="ja-JP" sz="1400" dirty="0" smtClean="0">
                <a:solidFill>
                  <a:schemeClr val="bg2"/>
                </a:solidFill>
              </a:rPr>
              <a:t> in </a:t>
            </a:r>
            <a:r>
              <a:rPr kumimoji="1" lang="en-US" altLang="ja-JP" sz="1400" dirty="0" err="1" smtClean="0">
                <a:solidFill>
                  <a:schemeClr val="bg2"/>
                </a:solidFill>
              </a:rPr>
              <a:t>Milan,RSE</a:t>
            </a:r>
            <a:r>
              <a:rPr kumimoji="1" lang="en-US" altLang="ja-JP" sz="1400" dirty="0" err="1">
                <a:solidFill>
                  <a:schemeClr val="bg2"/>
                </a:solidFill>
              </a:rPr>
              <a:t>-</a:t>
            </a:r>
            <a:endParaRPr kumimoji="1" lang="ja-JP" altLang="en-US" sz="1400" dirty="0">
              <a:solidFill>
                <a:schemeClr val="bg2"/>
              </a:solidFill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1437510" y="572164"/>
            <a:ext cx="408767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bg2"/>
                </a:solidFill>
              </a:rPr>
              <a:t>Object and Contents</a:t>
            </a:r>
            <a:endParaRPr lang="ja-JP" altLang="en-US" dirty="0">
              <a:solidFill>
                <a:schemeClr val="bg2"/>
              </a:solidFill>
            </a:endParaRPr>
          </a:p>
        </p:txBody>
      </p:sp>
      <p:sp>
        <p:nvSpPr>
          <p:cNvPr id="17" name="正方形/長方形 16"/>
          <p:cNvSpPr/>
          <p:nvPr/>
        </p:nvSpPr>
        <p:spPr>
          <a:xfrm>
            <a:off x="751986" y="1055744"/>
            <a:ext cx="5384371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bg2"/>
                </a:solidFill>
              </a:rPr>
              <a:t>/Hot news and trend</a:t>
            </a:r>
            <a:br>
              <a:rPr lang="en-US" altLang="ja-JP" dirty="0" smtClean="0">
                <a:solidFill>
                  <a:schemeClr val="bg2"/>
                </a:solidFill>
              </a:rPr>
            </a:br>
            <a:r>
              <a:rPr lang="en-US" altLang="ja-JP" dirty="0" smtClean="0">
                <a:solidFill>
                  <a:schemeClr val="bg2"/>
                </a:solidFill>
              </a:rPr>
              <a:t>/Focused mainly on Electric Power Applications</a:t>
            </a:r>
            <a:br>
              <a:rPr lang="en-US" altLang="ja-JP" dirty="0" smtClean="0">
                <a:solidFill>
                  <a:schemeClr val="bg2"/>
                </a:solidFill>
              </a:rPr>
            </a:br>
            <a:r>
              <a:rPr lang="en-US" altLang="ja-JP" dirty="0" smtClean="0">
                <a:solidFill>
                  <a:schemeClr val="bg2"/>
                </a:solidFill>
              </a:rPr>
              <a:t>      Cable, Current Limiter, Motor, Generator ….</a:t>
            </a:r>
          </a:p>
          <a:p>
            <a:r>
              <a:rPr lang="en-US" altLang="ja-JP" dirty="0" smtClean="0">
                <a:solidFill>
                  <a:schemeClr val="bg2"/>
                </a:solidFill>
              </a:rPr>
              <a:t>/National project and Governmental Funding Trend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891" y="2838450"/>
            <a:ext cx="3048000" cy="401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6358" y="1326680"/>
            <a:ext cx="2689079" cy="5688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正方形/長方形 18"/>
          <p:cNvSpPr/>
          <p:nvPr/>
        </p:nvSpPr>
        <p:spPr>
          <a:xfrm>
            <a:off x="4391890" y="3786672"/>
            <a:ext cx="1662545" cy="2308324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bg2"/>
                </a:solidFill>
              </a:rPr>
              <a:t>World-wide news are selected for the executives, high level technology </a:t>
            </a:r>
            <a:r>
              <a:rPr lang="en-US" altLang="ja-JP" dirty="0">
                <a:solidFill>
                  <a:schemeClr val="bg2"/>
                </a:solidFill>
              </a:rPr>
              <a:t>leaders </a:t>
            </a:r>
            <a:r>
              <a:rPr lang="en-US" altLang="ja-JP" dirty="0" smtClean="0">
                <a:solidFill>
                  <a:schemeClr val="bg2"/>
                </a:solidFill>
              </a:rPr>
              <a:t>for their guideline.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548599" y="-4917"/>
            <a:ext cx="1595401" cy="57708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050" dirty="0" err="1" smtClean="0">
                <a:solidFill>
                  <a:schemeClr val="bg2"/>
                </a:solidFill>
              </a:rPr>
              <a:t>Exco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 at EUCAS2017, </a:t>
            </a:r>
            <a:r>
              <a:rPr kumimoji="1" lang="en-US" altLang="ja-JP" sz="1050" dirty="0" err="1" smtClean="0">
                <a:solidFill>
                  <a:schemeClr val="bg2"/>
                </a:solidFill>
              </a:rPr>
              <a:t>Geneve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, Sept. 20</a:t>
            </a:r>
          </a:p>
          <a:p>
            <a:endParaRPr kumimoji="1" lang="ja-JP" altLang="en-US" sz="105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1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0" y="-4917"/>
            <a:ext cx="91440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ja-JP" sz="2800" b="1" dirty="0" smtClean="0">
                <a:solidFill>
                  <a:schemeClr val="bg2"/>
                </a:solidFill>
              </a:rPr>
              <a:t>HTS-News and Trend (Journal)</a:t>
            </a:r>
            <a:endParaRPr lang="ja-JP" altLang="ja-JP" sz="2800" b="1" dirty="0">
              <a:solidFill>
                <a:schemeClr val="bg2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75104" y="999744"/>
            <a:ext cx="58277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u="sng" dirty="0" smtClean="0">
                <a:solidFill>
                  <a:schemeClr val="bg2"/>
                </a:solidFill>
              </a:rPr>
              <a:t>Next issue will </a:t>
            </a:r>
            <a:r>
              <a:rPr kumimoji="1" lang="en-US" altLang="ja-JP" sz="3600" u="sng" dirty="0" smtClean="0">
                <a:solidFill>
                  <a:schemeClr val="bg2"/>
                </a:solidFill>
              </a:rPr>
              <a:t>includes</a:t>
            </a:r>
          </a:p>
          <a:p>
            <a:endParaRPr kumimoji="1" lang="en-US" altLang="ja-JP" sz="3600" u="sng" dirty="0" smtClean="0">
              <a:solidFill>
                <a:schemeClr val="bg2"/>
              </a:solidFill>
            </a:endParaRPr>
          </a:p>
          <a:p>
            <a:r>
              <a:rPr kumimoji="1" lang="en-US" altLang="ja-JP" sz="3600" dirty="0">
                <a:solidFill>
                  <a:schemeClr val="bg2"/>
                </a:solidFill>
              </a:rPr>
              <a:t> </a:t>
            </a:r>
            <a:r>
              <a:rPr kumimoji="1" lang="en-US" altLang="ja-JP" sz="3600" dirty="0" err="1" smtClean="0">
                <a:solidFill>
                  <a:schemeClr val="bg2"/>
                </a:solidFill>
              </a:rPr>
              <a:t>Exco</a:t>
            </a:r>
            <a:r>
              <a:rPr kumimoji="1" lang="en-US" altLang="ja-JP" sz="3600" dirty="0" smtClean="0">
                <a:solidFill>
                  <a:schemeClr val="bg2"/>
                </a:solidFill>
              </a:rPr>
              <a:t> in Japan</a:t>
            </a:r>
          </a:p>
          <a:p>
            <a:r>
              <a:rPr kumimoji="1" lang="en-US" altLang="ja-JP" sz="3600" dirty="0">
                <a:solidFill>
                  <a:schemeClr val="bg2"/>
                </a:solidFill>
              </a:rPr>
              <a:t> </a:t>
            </a:r>
            <a:r>
              <a:rPr kumimoji="1" lang="en-US" altLang="ja-JP" sz="3600" dirty="0" smtClean="0">
                <a:solidFill>
                  <a:schemeClr val="bg2"/>
                </a:solidFill>
              </a:rPr>
              <a:t>EUCAS</a:t>
            </a:r>
          </a:p>
          <a:p>
            <a:r>
              <a:rPr kumimoji="1" lang="en-US" altLang="ja-JP" sz="3600" dirty="0">
                <a:solidFill>
                  <a:schemeClr val="bg2"/>
                </a:solidFill>
              </a:rPr>
              <a:t> </a:t>
            </a:r>
            <a:r>
              <a:rPr kumimoji="1" lang="en-US" altLang="ja-JP" sz="3600" dirty="0" smtClean="0">
                <a:solidFill>
                  <a:schemeClr val="bg2"/>
                </a:solidFill>
              </a:rPr>
              <a:t>IWC-HTS at KIT</a:t>
            </a:r>
          </a:p>
          <a:p>
            <a:r>
              <a:rPr kumimoji="1" lang="en-US" altLang="ja-JP" sz="3600" dirty="0">
                <a:solidFill>
                  <a:schemeClr val="bg2"/>
                </a:solidFill>
              </a:rPr>
              <a:t> </a:t>
            </a:r>
            <a:r>
              <a:rPr kumimoji="1" lang="en-US" altLang="ja-JP" sz="3600" dirty="0" smtClean="0">
                <a:solidFill>
                  <a:schemeClr val="bg2"/>
                </a:solidFill>
              </a:rPr>
              <a:t>China ASC </a:t>
            </a:r>
            <a:endParaRPr kumimoji="1" lang="en-US" altLang="ja-JP" sz="3600" dirty="0">
              <a:solidFill>
                <a:schemeClr val="bg2"/>
              </a:solidFill>
            </a:endParaRPr>
          </a:p>
          <a:p>
            <a:r>
              <a:rPr kumimoji="1" lang="en-US" altLang="ja-JP" sz="3600" dirty="0" smtClean="0">
                <a:solidFill>
                  <a:schemeClr val="bg2"/>
                </a:solidFill>
              </a:rPr>
              <a:t> other </a:t>
            </a:r>
            <a:r>
              <a:rPr kumimoji="1" lang="en-US" altLang="ja-JP" sz="3600" dirty="0" smtClean="0">
                <a:solidFill>
                  <a:schemeClr val="bg2"/>
                </a:solidFill>
              </a:rPr>
              <a:t>topics in each area</a:t>
            </a:r>
            <a:endParaRPr kumimoji="1" lang="ja-JP" altLang="en-US" sz="3600" dirty="0">
              <a:solidFill>
                <a:schemeClr val="bg2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7548599" y="-4917"/>
            <a:ext cx="1595401" cy="57708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050" dirty="0" err="1" smtClean="0">
                <a:solidFill>
                  <a:schemeClr val="bg2"/>
                </a:solidFill>
              </a:rPr>
              <a:t>Exco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 at EUCAS2017, </a:t>
            </a:r>
            <a:r>
              <a:rPr kumimoji="1" lang="en-US" altLang="ja-JP" sz="1050" dirty="0" err="1" smtClean="0">
                <a:solidFill>
                  <a:schemeClr val="bg2"/>
                </a:solidFill>
              </a:rPr>
              <a:t>Geneve</a:t>
            </a:r>
            <a:r>
              <a:rPr kumimoji="1" lang="en-US" altLang="ja-JP" sz="1050" dirty="0" smtClean="0">
                <a:solidFill>
                  <a:schemeClr val="bg2"/>
                </a:solidFill>
              </a:rPr>
              <a:t>, Sept. 20</a:t>
            </a:r>
          </a:p>
          <a:p>
            <a:endParaRPr kumimoji="1" lang="ja-JP" altLang="en-US" sz="105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5724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nergy_Technology_Network_2013_Side_Banner">
  <a:themeElements>
    <a:clrScheme name="">
      <a:dk1>
        <a:srgbClr val="336699"/>
      </a:dk1>
      <a:lt1>
        <a:srgbClr val="FFFFFF"/>
      </a:lt1>
      <a:dk2>
        <a:srgbClr val="017896"/>
      </a:dk2>
      <a:lt2>
        <a:srgbClr val="000000"/>
      </a:lt2>
      <a:accent1>
        <a:srgbClr val="FF9900"/>
      </a:accent1>
      <a:accent2>
        <a:srgbClr val="0099CC"/>
      </a:accent2>
      <a:accent3>
        <a:srgbClr val="FFFFFF"/>
      </a:accent3>
      <a:accent4>
        <a:srgbClr val="2A5682"/>
      </a:accent4>
      <a:accent5>
        <a:srgbClr val="FFCAAA"/>
      </a:accent5>
      <a:accent6>
        <a:srgbClr val="008AB9"/>
      </a:accent6>
      <a:hlink>
        <a:srgbClr val="330099"/>
      </a:hlink>
      <a:folHlink>
        <a:srgbClr val="CBCBCB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66CC"/>
        </a:dk2>
        <a:lt2>
          <a:srgbClr val="CBCBCB"/>
        </a:lt2>
        <a:accent1>
          <a:srgbClr val="009999"/>
        </a:accent1>
        <a:accent2>
          <a:srgbClr val="FF9933"/>
        </a:accent2>
        <a:accent3>
          <a:srgbClr val="AAB8E2"/>
        </a:accent3>
        <a:accent4>
          <a:srgbClr val="DADADA"/>
        </a:accent4>
        <a:accent5>
          <a:srgbClr val="AACACA"/>
        </a:accent5>
        <a:accent6>
          <a:srgbClr val="E78A2D"/>
        </a:accent6>
        <a:hlink>
          <a:srgbClr val="330099"/>
        </a:hlink>
        <a:folHlink>
          <a:srgbClr val="CBCBC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3366FF"/>
        </a:accent1>
        <a:accent2>
          <a:srgbClr val="009900"/>
        </a:accent2>
        <a:accent3>
          <a:srgbClr val="FFFFFF"/>
        </a:accent3>
        <a:accent4>
          <a:srgbClr val="000000"/>
        </a:accent4>
        <a:accent5>
          <a:srgbClr val="ADB8FF"/>
        </a:accent5>
        <a:accent6>
          <a:srgbClr val="008A00"/>
        </a:accent6>
        <a:hlink>
          <a:srgbClr val="FF0033"/>
        </a:hlink>
        <a:folHlink>
          <a:srgbClr val="CC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EAEAEA"/>
        </a:accent1>
        <a:accent2>
          <a:srgbClr val="5F5F5F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555555"/>
        </a:accent6>
        <a:hlink>
          <a:srgbClr val="969696"/>
        </a:hlink>
        <a:folHlink>
          <a:srgbClr val="CBCBC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Default Design 1">
    <a:dk1>
      <a:srgbClr val="000000"/>
    </a:dk1>
    <a:lt1>
      <a:srgbClr val="FFFFFF"/>
    </a:lt1>
    <a:dk2>
      <a:srgbClr val="0066CC"/>
    </a:dk2>
    <a:lt2>
      <a:srgbClr val="CBCBCB"/>
    </a:lt2>
    <a:accent1>
      <a:srgbClr val="009999"/>
    </a:accent1>
    <a:accent2>
      <a:srgbClr val="FF9933"/>
    </a:accent2>
    <a:accent3>
      <a:srgbClr val="AAB8E2"/>
    </a:accent3>
    <a:accent4>
      <a:srgbClr val="DADADA"/>
    </a:accent4>
    <a:accent5>
      <a:srgbClr val="AACACA"/>
    </a:accent5>
    <a:accent6>
      <a:srgbClr val="E78A2D"/>
    </a:accent6>
    <a:hlink>
      <a:srgbClr val="330099"/>
    </a:hlink>
    <a:folHlink>
      <a:srgbClr val="CBCBC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50691</TotalTime>
  <Words>302</Words>
  <Application>Microsoft Office PowerPoint</Application>
  <PresentationFormat>画面に合わせる (4:3)</PresentationFormat>
  <Paragraphs>63</Paragraphs>
  <Slides>5</Slides>
  <Notes>5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6" baseType="lpstr">
      <vt:lpstr>Energy_Technology_Network_2013_Side_Banner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Energetics Incorporated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Request for Extension Implementing Agreement for a Co-operative Programme for Assessing the Impacts of High-Temperature Superconductivity on the Electric Power Sector (HTS IA)</dc:title>
  <dc:creator>Brian Marchionini</dc:creator>
  <cp:lastModifiedBy>YutakaYamada</cp:lastModifiedBy>
  <cp:revision>325</cp:revision>
  <cp:lastPrinted>2017-09-11T06:34:11Z</cp:lastPrinted>
  <dcterms:created xsi:type="dcterms:W3CDTF">2015-05-18T16:47:03Z</dcterms:created>
  <dcterms:modified xsi:type="dcterms:W3CDTF">2017-09-11T08:12:04Z</dcterms:modified>
</cp:coreProperties>
</file>

<file path=docProps/thumbnail.jpeg>
</file>